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FD"/>
    <a:srgbClr val="EA9908"/>
    <a:srgbClr val="CCFFFF"/>
    <a:srgbClr val="3CA2E0"/>
    <a:srgbClr val="104566"/>
    <a:srgbClr val="17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4381" autoAdjust="0"/>
  </p:normalViewPr>
  <p:slideViewPr>
    <p:cSldViewPr snapToGrid="0">
      <p:cViewPr varScale="1">
        <p:scale>
          <a:sx n="38" d="100"/>
          <a:sy n="38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C5D86-20E6-4788-B83D-50B3B2D1191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5C203-68E6-4583-BD2F-E4A6F135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A64B-1FFD-4365-8A17-3B4A0079CBE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09E8-F1C5-468C-B0C2-4C302C74B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0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5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1606-2EDC-46E3-864F-9CC56F8B316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928F-2FB7-4B1F-A32B-353FDE2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alktophillip@phillip.com.s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462" r="1391" b="549"/>
          <a:stretch/>
        </p:blipFill>
        <p:spPr>
          <a:xfrm>
            <a:off x="22109" y="296106"/>
            <a:ext cx="12169891" cy="5984659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 rot="10800000">
            <a:off x="6321699" y="1588510"/>
            <a:ext cx="60383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04267" y="1476836"/>
            <a:ext cx="147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Calculators</a:t>
            </a:r>
          </a:p>
          <a:p>
            <a:endParaRPr lang="en-US" sz="1200" dirty="0"/>
          </a:p>
        </p:txBody>
      </p:sp>
      <p:sp>
        <p:nvSpPr>
          <p:cNvPr id="14" name="Rectangular Callout 13"/>
          <p:cNvSpPr/>
          <p:nvPr/>
        </p:nvSpPr>
        <p:spPr>
          <a:xfrm>
            <a:off x="8984380" y="5307017"/>
            <a:ext cx="1983347" cy="1363014"/>
          </a:xfrm>
          <a:prstGeom prst="wedgeRectCallout">
            <a:avLst>
              <a:gd name="adj1" fmla="val -131552"/>
              <a:gd name="adj2" fmla="val 10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Remove paragraph. 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906540" y="2178657"/>
            <a:ext cx="3768416" cy="379772"/>
          </a:xfrm>
          <a:prstGeom prst="wedgeRectCallout">
            <a:avLst>
              <a:gd name="adj1" fmla="val 20785"/>
              <a:gd name="adj2" fmla="val 85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Reduce size to 3/4</a:t>
            </a:r>
          </a:p>
        </p:txBody>
      </p:sp>
    </p:spTree>
    <p:extLst>
      <p:ext uri="{BB962C8B-B14F-4D97-AF65-F5344CB8AC3E}">
        <p14:creationId xmlns:p14="http://schemas.microsoft.com/office/powerpoint/2010/main" val="28693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46760" y="289560"/>
            <a:ext cx="107289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9535" y="1807258"/>
            <a:ext cx="10835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43E47"/>
                </a:solidFill>
                <a:latin typeface="+mj-lt"/>
              </a:rPr>
              <a:t>Medisave</a:t>
            </a:r>
            <a:r>
              <a:rPr lang="en-US" dirty="0" smtClean="0">
                <a:solidFill>
                  <a:srgbClr val="343E47"/>
                </a:solidFill>
                <a:latin typeface="+mj-lt"/>
              </a:rPr>
              <a:t> </a:t>
            </a:r>
            <a:r>
              <a:rPr lang="en-US" dirty="0">
                <a:solidFill>
                  <a:srgbClr val="343E47"/>
                </a:solidFill>
                <a:latin typeface="+mj-lt"/>
              </a:rPr>
              <a:t>can be used to pay premiums for approved medical insurance schemes like MediShield for yourself and your </a:t>
            </a:r>
            <a:r>
              <a:rPr lang="en-US" dirty="0" smtClean="0">
                <a:solidFill>
                  <a:srgbClr val="343E47"/>
                </a:solidFill>
                <a:latin typeface="+mj-lt"/>
              </a:rPr>
              <a:t>dependents. </a:t>
            </a:r>
            <a:r>
              <a:rPr lang="en-US" dirty="0">
                <a:solidFill>
                  <a:srgbClr val="343E47"/>
                </a:solidFill>
                <a:latin typeface="+mj-lt"/>
              </a:rPr>
              <a:t>If you prefer higher coverage for your medical treatment expenses, you can use your </a:t>
            </a:r>
            <a:r>
              <a:rPr lang="en-US" dirty="0" err="1">
                <a:solidFill>
                  <a:srgbClr val="343E47"/>
                </a:solidFill>
                <a:latin typeface="+mj-lt"/>
              </a:rPr>
              <a:t>Medisave</a:t>
            </a:r>
            <a:r>
              <a:rPr lang="en-US" dirty="0">
                <a:solidFill>
                  <a:srgbClr val="343E47"/>
                </a:solidFill>
                <a:latin typeface="+mj-lt"/>
              </a:rPr>
              <a:t> to buy an enhancement plan from an approved private insurer. These enhanced plans, called Integrated Shield Plans are integrated with MediShield to provide financial protection on top of what MediShield provides</a:t>
            </a:r>
            <a:r>
              <a:rPr lang="en-US" dirty="0" smtClean="0">
                <a:solidFill>
                  <a:srgbClr val="343E47"/>
                </a:solidFill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4171" y="7918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222222"/>
                </a:solidFill>
                <a:latin typeface="+mj-lt"/>
              </a:rPr>
              <a:t>Check out the CPF </a:t>
            </a:r>
            <a:r>
              <a:rPr lang="en-US" sz="2000" dirty="0" err="1" smtClean="0">
                <a:solidFill>
                  <a:srgbClr val="222222"/>
                </a:solidFill>
                <a:latin typeface="+mj-lt"/>
              </a:rPr>
              <a:t>Medisave</a:t>
            </a:r>
            <a:r>
              <a:rPr lang="en-US" sz="2000" dirty="0">
                <a:solidFill>
                  <a:srgbClr val="222222"/>
                </a:solidFill>
                <a:latin typeface="+mj-lt"/>
              </a:rPr>
              <a:t>-</a:t>
            </a:r>
            <a:r>
              <a:rPr lang="en-US" sz="2000" dirty="0" smtClean="0">
                <a:solidFill>
                  <a:srgbClr val="222222"/>
                </a:solidFill>
                <a:latin typeface="+mj-lt"/>
              </a:rPr>
              <a:t>approved policies below!</a:t>
            </a:r>
            <a:endParaRPr lang="en-US" sz="20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46760" y="3413760"/>
            <a:ext cx="107289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417238"/>
            <a:ext cx="1300918" cy="13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78" t="20717" r="11966" b="27829"/>
          <a:stretch/>
        </p:blipFill>
        <p:spPr>
          <a:xfrm>
            <a:off x="1057834" y="0"/>
            <a:ext cx="9986683" cy="3567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4704" y="3567953"/>
            <a:ext cx="1313907" cy="412376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Enquire Now!</a:t>
            </a:r>
            <a:endParaRPr lang="en-US" sz="1600" dirty="0">
              <a:latin typeface="+mj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57455" y="4410636"/>
            <a:ext cx="2277036" cy="1224479"/>
          </a:xfrm>
          <a:prstGeom prst="wedgeRoundRectCallout">
            <a:avLst>
              <a:gd name="adj1" fmla="val -35794"/>
              <a:gd name="adj2" fmla="val -766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clicked, opens enquiry page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52043" y="3567953"/>
            <a:ext cx="1393438" cy="412376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Learn More</a:t>
            </a:r>
            <a:endParaRPr lang="en-US" sz="1600" dirty="0">
              <a:latin typeface="+mj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45481" y="4258236"/>
            <a:ext cx="2277036" cy="1224479"/>
          </a:xfrm>
          <a:prstGeom prst="wedgeRoundRectCallout">
            <a:avLst>
              <a:gd name="adj1" fmla="val -43668"/>
              <a:gd name="adj2" fmla="val -88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Opens up “AIA </a:t>
            </a:r>
            <a:r>
              <a:rPr lang="en-US" dirty="0" err="1" smtClean="0"/>
              <a:t>healthshield</a:t>
            </a:r>
            <a:r>
              <a:rPr lang="en-US" dirty="0" smtClean="0"/>
              <a:t> </a:t>
            </a:r>
            <a:r>
              <a:rPr lang="en-US" dirty="0" err="1" smtClean="0"/>
              <a:t>goldmax</a:t>
            </a:r>
            <a:r>
              <a:rPr lang="en-US" dirty="0" smtClean="0"/>
              <a:t>” PDF as a separate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5" t="20297" r="4780" b="12734"/>
          <a:stretch/>
        </p:blipFill>
        <p:spPr>
          <a:xfrm>
            <a:off x="17928" y="484093"/>
            <a:ext cx="12174072" cy="46437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1575" y="5127813"/>
            <a:ext cx="1313907" cy="412376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Enquire Now!</a:t>
            </a:r>
            <a:endParaRPr lang="en-US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4772" y="5127813"/>
            <a:ext cx="1393438" cy="412376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Learn More</a:t>
            </a:r>
            <a:endParaRPr lang="en-US" sz="1600" dirty="0">
              <a:latin typeface="+mj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41951" y="5570769"/>
            <a:ext cx="2277036" cy="1224479"/>
          </a:xfrm>
          <a:prstGeom prst="wedgeRoundRectCallout">
            <a:avLst>
              <a:gd name="adj1" fmla="val -68865"/>
              <a:gd name="adj2" fmla="val -69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Opens up “AVIVA </a:t>
            </a:r>
            <a:r>
              <a:rPr lang="en-US" dirty="0" err="1" smtClean="0"/>
              <a:t>MyShield</a:t>
            </a:r>
            <a:r>
              <a:rPr lang="en-US" dirty="0" smtClean="0"/>
              <a:t> n </a:t>
            </a:r>
            <a:r>
              <a:rPr lang="en-US" dirty="0" err="1" smtClean="0"/>
              <a:t>MyHealthPlus</a:t>
            </a:r>
            <a:r>
              <a:rPr lang="en-US" dirty="0" smtClean="0"/>
              <a:t>” PDF as a separate tab.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4894" y="5334001"/>
            <a:ext cx="2277036" cy="1224479"/>
          </a:xfrm>
          <a:prstGeom prst="wedgeRoundRectCallout">
            <a:avLst>
              <a:gd name="adj1" fmla="val 49067"/>
              <a:gd name="adj2" fmla="val -554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clicked, opens enquiry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6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45" t="30511" r="2458" b="19070"/>
          <a:stretch/>
        </p:blipFill>
        <p:spPr>
          <a:xfrm>
            <a:off x="268940" y="484094"/>
            <a:ext cx="11761695" cy="3496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1623" y="4123766"/>
            <a:ext cx="1313907" cy="412376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Enquire Now!</a:t>
            </a:r>
            <a:endParaRPr lang="en-US" sz="1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8963" y="4123766"/>
            <a:ext cx="1393438" cy="412376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Learn More</a:t>
            </a:r>
            <a:endParaRPr lang="en-US" sz="1600" dirty="0">
              <a:latin typeface="+mj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12401" y="4814049"/>
            <a:ext cx="2277036" cy="1224479"/>
          </a:xfrm>
          <a:prstGeom prst="wedgeRoundRectCallout">
            <a:avLst>
              <a:gd name="adj1" fmla="val -43668"/>
              <a:gd name="adj2" fmla="val -88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Opens up “NTUC Enhanced </a:t>
            </a:r>
            <a:r>
              <a:rPr lang="en-US" dirty="0" err="1" smtClean="0"/>
              <a:t>IncomeShield</a:t>
            </a:r>
            <a:r>
              <a:rPr lang="en-US" dirty="0" smtClean="0"/>
              <a:t>” PDF as a separate tab.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37012" y="5066244"/>
            <a:ext cx="2277036" cy="1224479"/>
          </a:xfrm>
          <a:prstGeom prst="wedgeRoundRectCallout">
            <a:avLst>
              <a:gd name="adj1" fmla="val -35794"/>
              <a:gd name="adj2" fmla="val -766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clicked, opens enquiry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0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1280" y="435427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ENQUIRY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Fill up the form below and our dedicated staff will contact you within 2 business days.</a:t>
            </a:r>
            <a:endParaRPr lang="en-US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8366" y="1654627"/>
            <a:ext cx="8772434" cy="43018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Product*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026" name="Picture 2" descr="http://image.flaticon.com/icons/png/128/118/118738.png"/>
          <p:cNvPicPr>
            <a:picLocks noChangeAspect="1" noChangeArrowheads="1"/>
          </p:cNvPicPr>
          <p:nvPr/>
        </p:nvPicPr>
        <p:blipFill>
          <a:blip r:embed="rId2" cstate="print">
            <a:lum brigh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620" y="1761910"/>
            <a:ext cx="207282" cy="2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2708365" y="2239254"/>
            <a:ext cx="3378927" cy="4902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First Name*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16457" y="2237584"/>
            <a:ext cx="1364343" cy="49192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Gender*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08365" y="3155668"/>
            <a:ext cx="528321" cy="36285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86137" y="2254484"/>
            <a:ext cx="3656149" cy="47502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Family Name*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44" name="Picture 2" descr="http://image.flaticon.com/icons/png/128/118/118738.png"/>
          <p:cNvPicPr>
            <a:picLocks noChangeAspect="1" noChangeArrowheads="1"/>
          </p:cNvPicPr>
          <p:nvPr/>
        </p:nvPicPr>
        <p:blipFill>
          <a:blip r:embed="rId2" cstate="print">
            <a:lum brigh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773" y="2391154"/>
            <a:ext cx="207282" cy="2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21280" y="2800100"/>
            <a:ext cx="308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Date of Birth (</a:t>
            </a:r>
            <a:r>
              <a:rPr lang="en-US" dirty="0" err="1" smtClean="0">
                <a:latin typeface="+mj-lt"/>
              </a:rPr>
              <a:t>dd</a:t>
            </a:r>
            <a:r>
              <a:rPr lang="en-US" dirty="0" smtClean="0">
                <a:latin typeface="+mj-lt"/>
              </a:rPr>
              <a:t>/mm/</a:t>
            </a:r>
            <a:r>
              <a:rPr lang="en-US" dirty="0" err="1" smtClean="0">
                <a:latin typeface="+mj-lt"/>
              </a:rPr>
              <a:t>yyyy</a:t>
            </a:r>
            <a:r>
              <a:rPr lang="en-US" dirty="0" smtClean="0">
                <a:latin typeface="+mj-lt"/>
              </a:rPr>
              <a:t>)*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6686" y="3141154"/>
            <a:ext cx="89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/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487053" y="3163292"/>
            <a:ext cx="645165" cy="36285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MM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446452" y="3184988"/>
            <a:ext cx="943429" cy="36285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YYYY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8503" y="3163292"/>
            <a:ext cx="89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/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708365" y="3640105"/>
            <a:ext cx="5521235" cy="4902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Email*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2436" y="2837917"/>
            <a:ext cx="308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Best time to be contacted</a:t>
            </a:r>
            <a:endParaRPr lang="en-US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1434" y="3121424"/>
            <a:ext cx="308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Morning</a:t>
            </a:r>
            <a:endParaRPr lang="en-US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9626" y="3135938"/>
            <a:ext cx="308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Afternoon</a:t>
            </a:r>
            <a:endParaRPr lang="en-US" dirty="0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7260" y="3243044"/>
            <a:ext cx="174174" cy="1597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875452" y="3235862"/>
            <a:ext cx="174174" cy="1597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374744" y="3652062"/>
            <a:ext cx="2639559" cy="4902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Contact number*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08365" y="4289106"/>
            <a:ext cx="8772435" cy="9334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Any other requirements or consideration which you might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have,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 that we can serve you better.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95892" y="6004260"/>
            <a:ext cx="1422686" cy="425002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Submit</a:t>
            </a:r>
            <a:endParaRPr lang="en-US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89356" y="5251826"/>
            <a:ext cx="3082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*Compulsory fields</a:t>
            </a:r>
            <a:endParaRPr lang="en-US" sz="11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26211" y="5553158"/>
            <a:ext cx="8133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I have read the and agree to the site’s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Privacy and security policy</a:t>
            </a:r>
            <a:r>
              <a:rPr lang="en-US" sz="1400" dirty="0" smtClean="0">
                <a:latin typeface="+mj-lt"/>
              </a:rPr>
              <a:t>. </a:t>
            </a:r>
            <a:endParaRPr lang="en-US" sz="1400" dirty="0">
              <a:latin typeface="+mj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66516" y="381817"/>
            <a:ext cx="118415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5514" y="6650607"/>
            <a:ext cx="116807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115275" y="3743044"/>
            <a:ext cx="321972" cy="3253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335351" y="3184988"/>
            <a:ext cx="2025701" cy="49611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Don’t worry. We do not sell your particulars or contact details.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9442" y="3120842"/>
            <a:ext cx="22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708365" y="5642585"/>
            <a:ext cx="202604" cy="1757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8603555" y="5587664"/>
            <a:ext cx="3025803" cy="643805"/>
          </a:xfrm>
          <a:prstGeom prst="wedgeRoundRectCallout">
            <a:avLst>
              <a:gd name="adj1" fmla="val -78850"/>
              <a:gd name="adj2" fmla="val -19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Links to site’s privacy policy </a:t>
            </a:r>
            <a:r>
              <a:rPr lang="en-US" dirty="0"/>
              <a:t>page (opens separate tab). 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869" y="268941"/>
            <a:ext cx="3155577" cy="48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enquiry form is submitted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4657" y="875291"/>
            <a:ext cx="84985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Thank You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Your enquiry has been sent. Look out for our reply within two business days!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86546" y="3082194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AIA HealthShield Gold Max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868" y="3039663"/>
            <a:ext cx="3987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Product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First </a:t>
            </a:r>
            <a:r>
              <a:rPr lang="en-US" dirty="0"/>
              <a:t>n</a:t>
            </a:r>
            <a:r>
              <a:rPr lang="en-US" dirty="0" smtClean="0"/>
              <a:t>ame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Family name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Gender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Date of birth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Best time to be contacted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Email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Contact number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 considerations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86546" y="3483332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Jason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546" y="3891718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6546" y="4321369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546" y="4772285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9 August 1943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6546" y="5194688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Afternoon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6546" y="5624339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jasonlee@gmail.com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86546" y="6032725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91234567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8826" y="6419040"/>
            <a:ext cx="7064190" cy="37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868" y="2402022"/>
            <a:ext cx="11170025" cy="43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Back end: Once submitted, email will be sent 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talktophillip@phillip.com.sg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/>
              <a:t>in the following format (example):</a:t>
            </a:r>
          </a:p>
        </p:txBody>
      </p:sp>
    </p:spTree>
    <p:extLst>
      <p:ext uri="{BB962C8B-B14F-4D97-AF65-F5344CB8AC3E}">
        <p14:creationId xmlns:p14="http://schemas.microsoft.com/office/powerpoint/2010/main" val="402273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94" t="26923" r="1060"/>
          <a:stretch/>
        </p:blipFill>
        <p:spPr>
          <a:xfrm>
            <a:off x="14347" y="1908313"/>
            <a:ext cx="12144834" cy="492981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541487" y="4731656"/>
            <a:ext cx="5384800" cy="972458"/>
          </a:xfrm>
          <a:prstGeom prst="wedgeRectCallout">
            <a:avLst>
              <a:gd name="adj1" fmla="val -31235"/>
              <a:gd name="adj2" fmla="val 78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Follow this footer for all existing pages. 2011 change to 2016.</a:t>
            </a:r>
            <a:endParaRPr lang="en-US" sz="1600" dirty="0"/>
          </a:p>
        </p:txBody>
      </p:sp>
      <p:sp>
        <p:nvSpPr>
          <p:cNvPr id="4" name="Rectangular Callout 3"/>
          <p:cNvSpPr/>
          <p:nvPr/>
        </p:nvSpPr>
        <p:spPr>
          <a:xfrm>
            <a:off x="9265477" y="4731656"/>
            <a:ext cx="2554513" cy="972458"/>
          </a:xfrm>
          <a:prstGeom prst="wedgeRectCallout">
            <a:avLst>
              <a:gd name="adj1" fmla="val -16320"/>
              <a:gd name="adj2" fmla="val 86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Privacy &amp; security policy and disclaimers as attached. Please create separate pages for these two links.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607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3834</TotalTime>
  <Words>379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Wenjie Tham</dc:creator>
  <cp:lastModifiedBy>Wenjie Tham</cp:lastModifiedBy>
  <cp:revision>121</cp:revision>
  <cp:lastPrinted>2016-08-05T03:52:49Z</cp:lastPrinted>
  <dcterms:created xsi:type="dcterms:W3CDTF">2016-07-19T09:01:41Z</dcterms:created>
  <dcterms:modified xsi:type="dcterms:W3CDTF">2016-09-14T01:03:44Z</dcterms:modified>
</cp:coreProperties>
</file>